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</Types>
</file>

<file path=_rels/.rels>&#65279;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 type="screen16x9"/>
  <p:notesSz cx="6858000" cy="9144000"/>
  <p:defaultTextStyle/>
</p:presentation>
</file>

<file path=ppt/_rels/presentation.xml.rels>&#65279;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slide" Target="slides/slide18.xml"/>
  <Relationship Id="rId20" Type="http://schemas.openxmlformats.org/officeDocument/2006/relationships/slide" Target="slides/slide19.xml"/>
  <Relationship Id="rId21" Type="http://schemas.openxmlformats.org/officeDocument/2006/relationships/slide" Target="slides/slide20.xml"/>
</Relationships>

</file>

<file path=ppt/slideLayouts/_rels/slideLayout1.xml.rels>&#65279;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0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1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2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3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4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5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6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7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8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19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2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20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3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4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5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6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7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8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_rels/slide9.xml.rels>&#65279;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Bank Presentation | Fort Worth, Texas | June 2026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Brasevo Foods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Char-grilled meal containers, crew trays, and mobile catering</a:t>
            </a:r>
          </a:p>
          <a:p>
            <a:r>
              <a:rPr lang="en-US" sz="2200">
                <a:solidFill>
                  <a:srgbClr val="151311"/>
                </a:solidFill>
              </a:rPr>
              <a:t>- Target launch: compliant soft launch by July 4, 2026</a:t>
            </a:r>
          </a:p>
          <a:p>
            <a:r>
              <a:rPr lang="en-US" sz="2200">
                <a:solidFill>
                  <a:srgbClr val="151311"/>
                </a:solidFill>
              </a:rPr>
              <a:t>- Domain: grillmate.us</a:t>
            </a:r>
          </a:p>
          <a:p>
            <a:r>
              <a:rPr lang="en-US" sz="2200">
                <a:solidFill>
                  <a:srgbClr val="151311"/>
                </a:solidFill>
              </a:rPr>
              <a:t>- Founder: Jose Omar Garcia</a:t>
            </a:r>
          </a:p>
          <a:p>
            <a:r>
              <a:rPr lang="en-US" sz="2200">
                <a:solidFill>
                  <a:srgbClr val="151311"/>
                </a:solidFill>
              </a:rPr>
              <a:t>- Legal path: operating LLC recommended, nonprofit/fiscal sponsor lane planned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Funding ask: $100,000 first loan toward a $128,000 launch stack | Legal structure pending filing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 / 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Texas-sourced where practical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Local Sourcing Plan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Meats: Big State Foods, Fort Worth Meat Packers, Burgundy's Local, The Meat Board, Hoss Beef Company, and Fingerprint Farms</a:t>
            </a:r>
          </a:p>
          <a:p>
            <a:r>
              <a:rPr lang="en-US" sz="2200">
                <a:solidFill>
                  <a:srgbClr val="151311"/>
                </a:solidFill>
              </a:rPr>
              <a:t>- Produce/local goods: Cowtown Farmers Market, Clearfork Farmers Market, Premier Produce, Nogales Produce, Hardie's Fresh Foods, FreshPoint Dallas, and Ben E. Keith</a:t>
            </a:r>
          </a:p>
          <a:p>
            <a:r>
              <a:rPr lang="en-US" sz="2200">
                <a:solidFill>
                  <a:srgbClr val="151311"/>
                </a:solidFill>
              </a:rPr>
              <a:t>- GO TEXAN and Texas Center for Local Food provide supplier discovery and Texas-grown credibility</a:t>
            </a:r>
          </a:p>
          <a:p>
            <a:r>
              <a:rPr lang="en-US" sz="2200">
                <a:solidFill>
                  <a:srgbClr val="151311"/>
                </a:solidFill>
              </a:rPr>
              <a:t>- Local sourcing supports brand trust; distributors support invoices, cold-chain reliability, delivery, and backup supply</a:t>
            </a:r>
          </a:p>
          <a:p>
            <a:r>
              <a:rPr lang="en-US" sz="2200">
                <a:solidFill>
                  <a:srgbClr val="151311"/>
                </a:solidFill>
              </a:rPr>
              <a:t>- Vendor due diligence: price sheets, W-9s, delivery minimums, inspection proof for meat, and consistent product specs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Bank signal: local brand value plus operational supply controls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10 / 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Legal mobile MVP before full container buildout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Launch Model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Inspection-ready enclosed 14-18 ft food trailer</a:t>
            </a:r>
          </a:p>
          <a:p>
            <a:r>
              <a:rPr lang="en-US" sz="2200">
                <a:solidFill>
                  <a:srgbClr val="151311"/>
                </a:solidFill>
              </a:rPr>
              <a:t>- Approved commissary/central prep facility</a:t>
            </a:r>
          </a:p>
          <a:p>
            <a:r>
              <a:rPr lang="en-US" sz="2200">
                <a:solidFill>
                  <a:srgbClr val="151311"/>
                </a:solidFill>
              </a:rPr>
              <a:t>- Founder-led operation with one part-time helper as needed</a:t>
            </a:r>
          </a:p>
          <a:p>
            <a:r>
              <a:rPr lang="en-US" sz="2200">
                <a:solidFill>
                  <a:srgbClr val="151311"/>
                </a:solidFill>
              </a:rPr>
              <a:t>- Preorder-heavy service to reduce food waste</a:t>
            </a:r>
          </a:p>
          <a:p>
            <a:r>
              <a:rPr lang="en-US" sz="2200">
                <a:solidFill>
                  <a:srgbClr val="151311"/>
                </a:solidFill>
              </a:rPr>
              <a:t>- No alcohol for launch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Container smokehouse becomes phase two after revenue proof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11 / 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Tarrant County reply confirmed the main risk controls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Compliance Path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After July 1, 2026, Texas DSHS is the path for mobile food vendor licensing</a:t>
            </a:r>
          </a:p>
          <a:p>
            <a:r>
              <a:rPr lang="en-US" sz="2200">
                <a:solidFill>
                  <a:srgbClr val="151311"/>
                </a:solidFill>
              </a:rPr>
              <a:t>- A commissary or servicing area is likely required</a:t>
            </a:r>
          </a:p>
          <a:p>
            <a:r>
              <a:rPr lang="en-US" sz="2200">
                <a:solidFill>
                  <a:srgbClr val="151311"/>
                </a:solidFill>
              </a:rPr>
              <a:t>- Tarrant County can review trailer photos/specs before July 1</a:t>
            </a:r>
          </a:p>
          <a:p>
            <a:r>
              <a:rPr lang="en-US" sz="2200">
                <a:solidFill>
                  <a:srgbClr val="151311"/>
                </a:solidFill>
              </a:rPr>
              <a:t>- Inspection dates are available before July 4 until July 1</a:t>
            </a:r>
          </a:p>
          <a:p>
            <a:r>
              <a:rPr lang="en-US" sz="2200">
                <a:solidFill>
                  <a:srgbClr val="151311"/>
                </a:solidFill>
              </a:rPr>
              <a:t>- No paid food sales before permit, kitchen, insurance, and inspection path are cleared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This reply becomes part of the bank packet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12 / 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First blocker to clear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Approved Kitchen Path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First call: Lone Star Kitchen in Fort Worth</a:t>
            </a:r>
          </a:p>
          <a:p>
            <a:r>
              <a:rPr lang="en-US" sz="2200">
                <a:solidFill>
                  <a:srgbClr val="151311"/>
                </a:solidFill>
              </a:rPr>
              <a:t>- Required proof: commissary agreement, permit number, latest inspection, services included</a:t>
            </a:r>
          </a:p>
          <a:p>
            <a:r>
              <a:rPr lang="en-US" sz="2200">
                <a:solidFill>
                  <a:srgbClr val="151311"/>
                </a:solidFill>
              </a:rPr>
              <a:t>- Needed services: prep, water, wastewater, grease/oil disposal, warewashing, storage, parking</a:t>
            </a:r>
          </a:p>
          <a:p>
            <a:r>
              <a:rPr lang="en-US" sz="2200">
                <a:solidFill>
                  <a:srgbClr val="151311"/>
                </a:solidFill>
              </a:rPr>
              <a:t>- Backup targets: Commercial Kitchen 24, Truck Yard Commissary, PREP Dallas, The Cookline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Kitchen path must be confirmed before equipment deposit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13 / 20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Hosting is active, deployment is next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Website And cPanel Status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Namecheap hosting for grillmate.us is set up on the Stellar shared hosting plan</a:t>
            </a:r>
          </a:p>
          <a:p>
            <a:r>
              <a:rPr lang="en-US" sz="2200">
                <a:solidFill>
                  <a:srgbClr val="151311"/>
                </a:solidFill>
              </a:rPr>
              <a:t>- Server hostname and IP are available in Gmail welcome email</a:t>
            </a:r>
          </a:p>
          <a:p>
            <a:r>
              <a:rPr lang="en-US" sz="2200">
                <a:solidFill>
                  <a:srgbClr val="151311"/>
                </a:solidFill>
              </a:rPr>
              <a:t>- Nameservers provided: dns1.namecheaphosting.com and dns2.namecheaphosting.com</a:t>
            </a:r>
          </a:p>
          <a:p>
            <a:r>
              <a:rPr lang="en-US" sz="2200">
                <a:solidFill>
                  <a:srgbClr val="151311"/>
                </a:solidFill>
              </a:rPr>
              <a:t>- cPanel access is available through Namecheap and direct cPanel URL</a:t>
            </a:r>
          </a:p>
          <a:p>
            <a:r>
              <a:rPr lang="en-US" sz="2200">
                <a:solidFill>
                  <a:srgbClr val="151311"/>
                </a:solidFill>
              </a:rPr>
              <a:t>- SSL is included for the first year; upload files to public_html</a:t>
            </a:r>
          </a:p>
          <a:p>
            <a:r>
              <a:rPr lang="en-US" sz="2200">
                <a:solidFill>
                  <a:srgbClr val="151311"/>
                </a:solidFill>
              </a:rPr>
              <a:t>- Sensitive cPanel password is not stored in this deck and should be changed after login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Bank signal: live domain, SSL, waitlist, and branded email show operating readiness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14 / 20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How the loan gets repaid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Revenue Model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Meal boxes: $15.50 to $23 average menu range</a:t>
            </a:r>
          </a:p>
          <a:p>
            <a:r>
              <a:rPr lang="en-US" sz="2200">
                <a:solidFill>
                  <a:srgbClr val="151311"/>
                </a:solidFill>
              </a:rPr>
              <a:t>- Average ticket target: $18 to $20</a:t>
            </a:r>
          </a:p>
          <a:p>
            <a:r>
              <a:rPr lang="en-US" sz="2200">
                <a:solidFill>
                  <a:srgbClr val="151311"/>
                </a:solidFill>
              </a:rPr>
              <a:t>- Food + packaging cost target: 32% to 38%</a:t>
            </a:r>
          </a:p>
          <a:p>
            <a:r>
              <a:rPr lang="en-US" sz="2200">
                <a:solidFill>
                  <a:srgbClr val="151311"/>
                </a:solidFill>
              </a:rPr>
              <a:t>- Gross margin target: 62% to 68%</a:t>
            </a:r>
          </a:p>
          <a:p>
            <a:r>
              <a:rPr lang="en-US" sz="2200">
                <a:solidFill>
                  <a:srgbClr val="151311"/>
                </a:solidFill>
              </a:rPr>
              <a:t>- Revenue channels: lunch drops, event pop-ups, crew trays, catering deposits, sauce add-ons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Catering deposits reduce inventory risk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15 / 20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Debt service target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Repayment Logic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$100,000 loan over 7 years at roughly 10% to 12.5% equals about $1,650 to $1,825 per month</a:t>
            </a:r>
          </a:p>
          <a:p>
            <a:r>
              <a:rPr lang="en-US" sz="2200">
                <a:solidFill>
                  <a:srgbClr val="151311"/>
                </a:solidFill>
              </a:rPr>
              <a:t>- 1.25x DSCR cushion requires about $2,100 to $2,300 monthly cash flow before debt</a:t>
            </a:r>
          </a:p>
          <a:p>
            <a:r>
              <a:rPr lang="en-US" sz="2200">
                <a:solidFill>
                  <a:srgbClr val="151311"/>
                </a:solidFill>
              </a:rPr>
              <a:t>- Base scenario target: $17,000 to $22,000 monthly revenue</a:t>
            </a:r>
          </a:p>
          <a:p>
            <a:r>
              <a:rPr lang="en-US" sz="2200">
                <a:solidFill>
                  <a:srgbClr val="151311"/>
                </a:solidFill>
              </a:rPr>
              <a:t>- Growth scenario target: $30,000 to $40,000 monthly revenue after recurring catering/events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Conservative scenario is disclosed as risk, not presented as the approval case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16 / 20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What reduces lender risk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Risk Controls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Trailer/spec review before deposit</a:t>
            </a:r>
          </a:p>
          <a:p>
            <a:r>
              <a:rPr lang="en-US" sz="2200">
                <a:solidFill>
                  <a:srgbClr val="151311"/>
                </a:solidFill>
              </a:rPr>
              <a:t>- Commissary agreement before paid food service</a:t>
            </a:r>
          </a:p>
          <a:p>
            <a:r>
              <a:rPr lang="en-US" sz="2200">
                <a:solidFill>
                  <a:srgbClr val="151311"/>
                </a:solidFill>
              </a:rPr>
              <a:t>- Insurance quote and COI readiness before events</a:t>
            </a:r>
          </a:p>
          <a:p>
            <a:r>
              <a:rPr lang="en-US" sz="2200">
                <a:solidFill>
                  <a:srgbClr val="151311"/>
                </a:solidFill>
              </a:rPr>
              <a:t>- Founder mechanical skill supports lower maintenance and troubleshooting risk</a:t>
            </a:r>
          </a:p>
          <a:p>
            <a:r>
              <a:rPr lang="en-US" sz="2200">
                <a:solidFill>
                  <a:srgbClr val="151311"/>
                </a:solidFill>
              </a:rPr>
              <a:t>- Licensed professionals used where code, health, fire, propane, plumbing, or electrical rules require it</a:t>
            </a:r>
          </a:p>
          <a:p>
            <a:r>
              <a:rPr lang="en-US" sz="2200">
                <a:solidFill>
                  <a:srgbClr val="151311"/>
                </a:solidFill>
              </a:rPr>
              <a:t>- Dedicated business bank account and no personal/cash mixing</a:t>
            </a:r>
          </a:p>
          <a:p>
            <a:r>
              <a:rPr lang="en-US" sz="2200">
                <a:solidFill>
                  <a:srgbClr val="151311"/>
                </a:solidFill>
              </a:rPr>
              <a:t>- Preorder deposits before premium steak purchases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Controlled draw plan ties funds to milestones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17 / 20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June 6 to July 4 execution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July 4 Launch Timeline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Week 1: legal structure decision, LLC filing if chosen, permit/kitchen replies, funding outreach</a:t>
            </a:r>
          </a:p>
          <a:p>
            <a:r>
              <a:rPr lang="en-US" sz="2200">
                <a:solidFill>
                  <a:srgbClr val="151311"/>
                </a:solidFill>
              </a:rPr>
              <a:t>- Week 2: trailer quotes, insurance quotes, commissary tour, cPanel deployment</a:t>
            </a:r>
          </a:p>
          <a:p>
            <a:r>
              <a:rPr lang="en-US" sz="2200">
                <a:solidFill>
                  <a:srgbClr val="151311"/>
                </a:solidFill>
              </a:rPr>
              <a:t>- Week 3: menu costing, founder video, waitlist, QR campaign, preorder rules</a:t>
            </a:r>
          </a:p>
          <a:p>
            <a:r>
              <a:rPr lang="en-US" sz="2200">
                <a:solidFill>
                  <a:srgbClr val="151311"/>
                </a:solidFill>
              </a:rPr>
              <a:t>- Week 4: inspection readiness, kitchen path, soft launch prep, customer confirmation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If compliance is not cleared, July 4 becomes waitlist/founder launch only, not paid food service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18 / 20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Documents to bring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Bank Packet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EIN letter and accepted entity certificate once filed</a:t>
            </a:r>
          </a:p>
          <a:p>
            <a:r>
              <a:rPr lang="en-US" sz="2200">
                <a:solidFill>
                  <a:srgbClr val="151311"/>
                </a:solidFill>
              </a:rPr>
              <a:t>- Operating agreement if LLC; bylaws, board list, and conflict policy if nonprofit</a:t>
            </a:r>
          </a:p>
          <a:p>
            <a:r>
              <a:rPr lang="en-US" sz="2200">
                <a:solidFill>
                  <a:srgbClr val="151311"/>
                </a:solidFill>
              </a:rPr>
              <a:t>- Fiscal sponsor agreement if collecting charitable/sponsored meal funds before IRS approval</a:t>
            </a:r>
          </a:p>
          <a:p>
            <a:r>
              <a:rPr lang="en-US" sz="2200">
                <a:solidFill>
                  <a:srgbClr val="151311"/>
                </a:solidFill>
              </a:rPr>
              <a:t>- Owner/founder ID, legal-structure decision memo, and founder sweat-equity note</a:t>
            </a:r>
          </a:p>
          <a:p>
            <a:r>
              <a:rPr lang="en-US" sz="2200">
                <a:solidFill>
                  <a:srgbClr val="151311"/>
                </a:solidFill>
              </a:rPr>
              <a:t>- Resume/work history, build photos, mechanical references, and cooking/grilling proof</a:t>
            </a:r>
          </a:p>
          <a:p>
            <a:r>
              <a:rPr lang="en-US" sz="2200">
                <a:solidFill>
                  <a:srgbClr val="151311"/>
                </a:solidFill>
              </a:rPr>
              <a:t>- Local sourcing plan, vendor price sheets, delivery terms, and inspection/invoice documentation</a:t>
            </a:r>
          </a:p>
          <a:p>
            <a:r>
              <a:rPr lang="en-US" sz="2200">
                <a:solidFill>
                  <a:srgbClr val="151311"/>
                </a:solidFill>
              </a:rPr>
              <a:t>- Business bank account proof</a:t>
            </a:r>
          </a:p>
          <a:p>
            <a:r>
              <a:rPr lang="en-US" sz="2200">
                <a:solidFill>
                  <a:srgbClr val="151311"/>
                </a:solidFill>
              </a:rPr>
              <a:t>- Use-of-funds sheet and 12-month projection</a:t>
            </a:r>
          </a:p>
          <a:p>
            <a:r>
              <a:rPr lang="en-US" sz="2200">
                <a:solidFill>
                  <a:srgbClr val="151311"/>
                </a:solidFill>
              </a:rPr>
              <a:t>- Trailer quotes, insurance quotes, commissary quote/agreement</a:t>
            </a:r>
          </a:p>
          <a:p>
            <a:r>
              <a:rPr lang="en-US" sz="2200">
                <a:solidFill>
                  <a:srgbClr val="151311"/>
                </a:solidFill>
              </a:rPr>
              <a:t>- Tarrant County permit-path email and attachment</a:t>
            </a:r>
          </a:p>
          <a:p>
            <a:r>
              <a:rPr lang="en-US" sz="2200">
                <a:solidFill>
                  <a:srgbClr val="151311"/>
                </a:solidFill>
              </a:rPr>
              <a:t>- Website/domain proof, founder video link, waitlist proof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The bank packet should show compliance, collateral, cash flow, and execution discipline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19 / 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What the bank is funding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Executive Summary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Brasevo is a Fort Worth grilled meal container and mobile catering concept</a:t>
            </a:r>
          </a:p>
          <a:p>
            <a:r>
              <a:rPr lang="en-US" sz="2200">
                <a:solidFill>
                  <a:srgbClr val="151311"/>
                </a:solidFill>
              </a:rPr>
              <a:t>- Phase one uses a permit-ready food trailer and approved kitchen path</a:t>
            </a:r>
          </a:p>
          <a:p>
            <a:r>
              <a:rPr lang="en-US" sz="2200">
                <a:solidFill>
                  <a:srgbClr val="151311"/>
                </a:solidFill>
              </a:rPr>
              <a:t>- Phase two is the branded container smokehouse after sales proof</a:t>
            </a:r>
          </a:p>
          <a:p>
            <a:r>
              <a:rPr lang="en-US" sz="2200">
                <a:solidFill>
                  <a:srgbClr val="151311"/>
                </a:solidFill>
              </a:rPr>
              <a:t>- Operating food business should be funded separately from any nonprofit/community meal program</a:t>
            </a:r>
          </a:p>
          <a:p>
            <a:r>
              <a:rPr lang="en-US" sz="2200">
                <a:solidFill>
                  <a:srgbClr val="151311"/>
                </a:solidFill>
              </a:rPr>
              <a:t>- Resume verifies founder mechanical, pipeline, maintenance, equipment, and troubleshooting experience</a:t>
            </a:r>
          </a:p>
          <a:p>
            <a:r>
              <a:rPr lang="en-US" sz="2200">
                <a:solidFill>
                  <a:srgbClr val="151311"/>
                </a:solidFill>
              </a:rPr>
              <a:t>- Local/DFW meats and seasonal produce support a stronger Fort Worth food story</a:t>
            </a:r>
          </a:p>
          <a:p>
            <a:r>
              <a:rPr lang="en-US" sz="2200">
                <a:solidFill>
                  <a:srgbClr val="151311"/>
                </a:solidFill>
              </a:rPr>
              <a:t>- The ask funds legal launch assets, not speculative brand value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Positioning: legal mobile food operation first, container buildout later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2 / 20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Operator checklist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10-Day Action Sprint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Decide legal path: operating LLC, true nonprofit corporation, or dual track</a:t>
            </a:r>
          </a:p>
          <a:p>
            <a:r>
              <a:rPr lang="en-US" sz="2200">
                <a:solidFill>
                  <a:srgbClr val="151311"/>
                </a:solidFill>
              </a:rPr>
              <a:t>- File the chosen Texas entity and open business bank account after acceptance</a:t>
            </a:r>
          </a:p>
          <a:p>
            <a:r>
              <a:rPr lang="en-US" sz="2200">
                <a:solidFill>
                  <a:srgbClr val="151311"/>
                </a:solidFill>
              </a:rPr>
              <a:t>- Change cPanel password, deploy site, enable SSL, create branded email</a:t>
            </a:r>
          </a:p>
          <a:p>
            <a:r>
              <a:rPr lang="en-US" sz="2200">
                <a:solidFill>
                  <a:srgbClr val="151311"/>
                </a:solidFill>
              </a:rPr>
              <a:t>- Tour Lone Star Kitchen and collect commissary documents</a:t>
            </a:r>
          </a:p>
          <a:p>
            <a:r>
              <a:rPr lang="en-US" sz="2200">
                <a:solidFill>
                  <a:srgbClr val="151311"/>
                </a:solidFill>
              </a:rPr>
              <a:t>- Get three trailer quotes and three insurance quotes</a:t>
            </a:r>
          </a:p>
          <a:p>
            <a:r>
              <a:rPr lang="en-US" sz="2200">
                <a:solidFill>
                  <a:srgbClr val="151311"/>
                </a:solidFill>
              </a:rPr>
              <a:t>- Gather Jose mechanic/work-history proof, build photos, references, and cooking proof</a:t>
            </a:r>
          </a:p>
          <a:p>
            <a:r>
              <a:rPr lang="en-US" sz="2200">
                <a:solidFill>
                  <a:srgbClr val="151311"/>
                </a:solidFill>
              </a:rPr>
              <a:t>- Request price sheets from three meat/produce suppliers</a:t>
            </a:r>
          </a:p>
          <a:p>
            <a:r>
              <a:rPr lang="en-US" sz="2200">
                <a:solidFill>
                  <a:srgbClr val="151311"/>
                </a:solidFill>
              </a:rPr>
              <a:t>- Build 12-month projection and submit lender/CDFI applications</a:t>
            </a:r>
          </a:p>
          <a:p>
            <a:r>
              <a:rPr lang="en-US" sz="2200">
                <a:solidFill>
                  <a:srgbClr val="151311"/>
                </a:solidFill>
              </a:rPr>
              <a:t>- Launch waitlist and founder video only after form tracking works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Decision needed: approve next outreach and begin bank packet submission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20 / 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Mechanic, builder, operator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Founder Sweat Equity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Founder Jose Omar Garcia reports mechanical work experience and hands-on equipment capability</a:t>
            </a:r>
          </a:p>
          <a:p>
            <a:r>
              <a:rPr lang="en-US" sz="2200">
                <a:solidFill>
                  <a:srgbClr val="151311"/>
                </a:solidFill>
              </a:rPr>
              <a:t>- Jose can help build, repair, maintain, and troubleshoot the container/service unit</a:t>
            </a:r>
          </a:p>
          <a:p>
            <a:r>
              <a:rPr lang="en-US" sz="2200">
                <a:solidFill>
                  <a:srgbClr val="151311"/>
                </a:solidFill>
              </a:rPr>
              <a:t>- Jose can grill, cook, develop recipes, and run early food production directly</a:t>
            </a:r>
          </a:p>
          <a:p>
            <a:r>
              <a:rPr lang="en-US" sz="2200">
                <a:solidFill>
                  <a:srgbClr val="151311"/>
                </a:solidFill>
              </a:rPr>
              <a:t>- Founder labor can reduce outside contractor dependency, repair cost, and downtime</a:t>
            </a:r>
          </a:p>
          <a:p>
            <a:r>
              <a:rPr lang="en-US" sz="2200">
                <a:solidFill>
                  <a:srgbClr val="151311"/>
                </a:solidFill>
              </a:rPr>
              <a:t>- Licensed professionals and authority review will still be used where health, fire, electrical, propane, plumbing, or food rules require it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Bank signal: owner-operator skill reduces execution risk and protects cash flow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3 / 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Evidence for the bank packet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Resume-Verified Work History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Troy Construction, LLC: Mechanical role in Midland, Texas, December 2025 to January 2026</a:t>
            </a:r>
          </a:p>
          <a:p>
            <a:r>
              <a:rPr lang="en-US" sz="2200">
                <a:solidFill>
                  <a:srgbClr val="151311"/>
                </a:solidFill>
              </a:rPr>
              <a:t>- Fig Tree: Pipeline Laborer in Midland, Texas, May 2025 to November 2025</a:t>
            </a:r>
          </a:p>
          <a:p>
            <a:r>
              <a:rPr lang="en-US" sz="2200">
                <a:solidFill>
                  <a:srgbClr val="151311"/>
                </a:solidFill>
              </a:rPr>
              <a:t>- Resume skills include pipe fitting/threading, maintenance, compressor assembly tech, and service mechanic exposure</a:t>
            </a:r>
          </a:p>
          <a:p>
            <a:r>
              <a:rPr lang="en-US" sz="2200">
                <a:solidFill>
                  <a:srgbClr val="151311"/>
                </a:solidFill>
              </a:rPr>
              <a:t>- Additional skills include equipment repair, diesel repair, industrial troubleshooting, hydraulics, electrical diagnostics, fabrication, hand tools, and power tools</a:t>
            </a:r>
          </a:p>
          <a:p>
            <a:r>
              <a:rPr lang="en-US" sz="2200">
                <a:solidFill>
                  <a:srgbClr val="151311"/>
                </a:solidFill>
              </a:rPr>
              <a:t>- Bilingual Spanish and customer communication skills support vendor, customer, and field coordination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Source: Work resume.pdf received in Gmail on June 6, 2026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4 / 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LLC operations, nonprofit mission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Legal Structure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Recommended path: Brasevo Foods LLC as the operating food business</a:t>
            </a:r>
          </a:p>
          <a:p>
            <a:r>
              <a:rPr lang="en-US" sz="2200">
                <a:solidFill>
                  <a:srgbClr val="151311"/>
                </a:solidFill>
              </a:rPr>
              <a:t>- Separate nonprofit or fiscal sponsor lane for community meals, sponsored meals, grants, and donations</a:t>
            </a:r>
          </a:p>
          <a:p>
            <a:r>
              <a:rPr lang="en-US" sz="2200">
                <a:solidFill>
                  <a:srgbClr val="151311"/>
                </a:solidFill>
              </a:rPr>
              <a:t>- Do not claim tax-deductible donations until a 501(c)(3) determination or fiscal sponsor agreement exists</a:t>
            </a:r>
          </a:p>
          <a:p>
            <a:r>
              <a:rPr lang="en-US" sz="2200">
                <a:solidFill>
                  <a:srgbClr val="151311"/>
                </a:solidFill>
              </a:rPr>
              <a:t>- If Jose wants owner control and business profit, true nonprofit corporation should not replace the LLC</a:t>
            </a:r>
          </a:p>
          <a:p>
            <a:r>
              <a:rPr lang="en-US" sz="2200">
                <a:solidFill>
                  <a:srgbClr val="151311"/>
                </a:solidFill>
              </a:rPr>
              <a:t>- If Brasevo becomes a true nonprofit first, it needs board governance and cannot distribute owner profit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Bank packet language: legal structure pending; operating LLC recommended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5 / 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$128,000 total launch stack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Funding Ask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$100,000 first bank/CDFI loan request</a:t>
            </a:r>
          </a:p>
          <a:p>
            <a:r>
              <a:rPr lang="en-US" sz="2200">
                <a:solidFill>
                  <a:srgbClr val="151311"/>
                </a:solidFill>
              </a:rPr>
              <a:t>- $28,000 gap covered through deposits, sponsors, equipment terms, microgrants, or owner contribution</a:t>
            </a:r>
          </a:p>
          <a:p>
            <a:r>
              <a:rPr lang="en-US" sz="2200">
                <a:solidFill>
                  <a:srgbClr val="151311"/>
                </a:solidFill>
              </a:rPr>
              <a:t>- Funds are tied to compliance milestones and launch readiness</a:t>
            </a:r>
          </a:p>
          <a:p>
            <a:r>
              <a:rPr lang="en-US" sz="2200">
                <a:solidFill>
                  <a:srgbClr val="151311"/>
                </a:solidFill>
              </a:rPr>
              <a:t>- Founder self-performs practical buildout, maintenance, grilling, and operations where legal and safe</a:t>
            </a:r>
          </a:p>
          <a:p>
            <a:r>
              <a:rPr lang="en-US" sz="2200">
                <a:solidFill>
                  <a:srgbClr val="151311"/>
                </a:solidFill>
              </a:rPr>
              <a:t>- Loan funds support the operating food business; grants/donations belong in a separate nonprofit/fiscal sponsor lane</a:t>
            </a:r>
          </a:p>
          <a:p>
            <a:r>
              <a:rPr lang="en-US" sz="2200">
                <a:solidFill>
                  <a:srgbClr val="151311"/>
                </a:solidFill>
              </a:rPr>
              <a:t>- No trailer purchase until health authority or commissary review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Primary lender target: CDFI / Fort Worth small business funding path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6 / 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Team-revised launch budget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Use Of Funds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Legal food trailer/unit package: $75,000</a:t>
            </a:r>
          </a:p>
          <a:p>
            <a:r>
              <a:rPr lang="en-US" sz="2200">
                <a:solidFill>
                  <a:srgbClr val="151311"/>
                </a:solidFill>
              </a:rPr>
              <a:t>- Approved kitchen/commissary path: $4,000</a:t>
            </a:r>
          </a:p>
          <a:p>
            <a:r>
              <a:rPr lang="en-US" sz="2200">
                <a:solidFill>
                  <a:srgbClr val="151311"/>
                </a:solidFill>
              </a:rPr>
              <a:t>- Insurance: $5,500</a:t>
            </a:r>
          </a:p>
          <a:p>
            <a:r>
              <a:rPr lang="en-US" sz="2200">
                <a:solidFill>
                  <a:srgbClr val="151311"/>
                </a:solidFill>
              </a:rPr>
              <a:t>- Inventory, packaging, smallwares, test batches: $13,000</a:t>
            </a:r>
          </a:p>
          <a:p>
            <a:r>
              <a:rPr lang="en-US" sz="2200">
                <a:solidFill>
                  <a:srgbClr val="151311"/>
                </a:solidFill>
              </a:rPr>
              <a:t>- 90-day cash buffer: $24,000</a:t>
            </a:r>
          </a:p>
          <a:p>
            <a:r>
              <a:rPr lang="en-US" sz="2200">
                <a:solidFill>
                  <a:srgbClr val="151311"/>
                </a:solidFill>
              </a:rPr>
              <a:t>- Entity/admin setup, compliance, professional help, tech, and marketing: $6,500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Total: $128,000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7 / 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Why this food concept has a practical lane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Market Problem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Busy workers, families, crews, and small events need better prepared meals</a:t>
            </a:r>
          </a:p>
          <a:p>
            <a:r>
              <a:rPr lang="en-US" sz="2200">
                <a:solidFill>
                  <a:srgbClr val="151311"/>
                </a:solidFill>
              </a:rPr>
              <a:t>- Generic prepared food often lacks grill flavor, freshness, and local trust</a:t>
            </a:r>
          </a:p>
          <a:p>
            <a:r>
              <a:rPr lang="en-US" sz="2200">
                <a:solidFill>
                  <a:srgbClr val="151311"/>
                </a:solidFill>
              </a:rPr>
              <a:t>- Small catering buyers want a simpler offer than full-service catering</a:t>
            </a:r>
          </a:p>
          <a:p>
            <a:r>
              <a:rPr lang="en-US" sz="2200">
                <a:solidFill>
                  <a:srgbClr val="151311"/>
                </a:solidFill>
              </a:rPr>
              <a:t>- Short-form founder content and QR ordering can turn local attention into leads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Target buyers: workplaces, gyms, apartments, churches, barbershops, and event traffic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8 / 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DF8"/>
          </a:solidFill>
          <a:ln>
            <a:noFill/>
          </a:ln>
        </p:spPr>
      </p:sp>
      <p:sp>
        <p:nvSpPr>
          <p:cNvPr id="3" name="TopBar"/>
          <p:cNvSpPr/>
          <p:nvPr/>
        </p:nvSpPr>
        <p:spPr>
          <a:xfrm>
            <a:off x="0" y="0"/>
            <a:ext cx="12192000" cy="130000"/>
          </a:xfrm>
          <a:prstGeom prst="rect">
            <a:avLst/>
          </a:prstGeom>
          <a:solidFill>
            <a:srgbClr val="BD3B22"/>
          </a:solidFill>
          <a:ln>
            <a:noFill/>
          </a:ln>
        </p:spPr>
      </p:sp>
      <p:sp>
        <p:nvSpPr>
          <p:cNvPr id="4" name="AccentBar"/>
          <p:cNvSpPr/>
          <p:nvPr/>
        </p:nvSpPr>
        <p:spPr>
          <a:xfrm>
            <a:off x="4900000" y="0"/>
            <a:ext cx="2850000" cy="130000"/>
          </a:xfrm>
          <a:prstGeom prst="rect">
            <a:avLst/>
          </a:prstGeom>
          <a:solidFill>
            <a:srgbClr val="C28B2C"/>
          </a:solidFill>
          <a:ln>
            <a:noFill/>
          </a:ln>
        </p:spPr>
      </p:sp>
      <p:sp>
        <p:nvSpPr>
          <p:cNvPr id="5" name="GreenBar"/>
          <p:cNvSpPr/>
          <p:nvPr/>
        </p:nvSpPr>
        <p:spPr>
          <a:xfrm>
            <a:off x="7750000" y="0"/>
            <a:ext cx="4442000" cy="130000"/>
          </a:xfrm>
          <a:prstGeom prst="rect">
            <a:avLst/>
          </a:prstGeom>
          <a:solidFill>
            <a:srgbClr val="5B7A55"/>
          </a:solidFill>
          <a:ln>
            <a:noFill/>
          </a:ln>
        </p:spPr>
      </p:sp>
      <p:sp>
        <p:nvSpPr>
          <p:cNvPr id="6" name="Kicker"/>
          <p:cNvSpPr/>
          <p:nvPr/>
        </p:nvSpPr>
        <p:spPr>
          <a:xfrm>
            <a:off x="620000" y="460000"/>
            <a:ext cx="10500000" cy="33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200" b="1">
                <a:solidFill>
                  <a:srgbClr val="BD3B22"/>
                </a:solidFill>
              </a:rPr>
              <a:t>Tight first menu, controlled food cost</a:t>
            </a:r>
          </a:p>
        </p:txBody>
      </p:sp>
      <p:sp>
        <p:nvSpPr>
          <p:cNvPr id="7" name="Title"/>
          <p:cNvSpPr/>
          <p:nvPr/>
        </p:nvSpPr>
        <p:spPr>
          <a:xfrm>
            <a:off x="620000" y="800000"/>
            <a:ext cx="10550000" cy="10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3600" b="1">
                <a:solidFill>
                  <a:srgbClr val="151311"/>
                </a:solidFill>
              </a:rPr>
              <a:t>Product And Menu</a:t>
            </a:r>
          </a:p>
        </p:txBody>
      </p:sp>
      <p:sp>
        <p:nvSpPr>
          <p:cNvPr id="8" name="Body"/>
          <p:cNvSpPr/>
          <p:nvPr/>
        </p:nvSpPr>
        <p:spPr>
          <a:xfrm>
            <a:off x="780000" y="1980000"/>
            <a:ext cx="10400000" cy="360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2200">
                <a:solidFill>
                  <a:srgbClr val="151311"/>
                </a:solidFill>
              </a:rPr>
              <a:t>- Smokehouse Chicken Box: main profit driver</a:t>
            </a:r>
          </a:p>
          <a:p>
            <a:r>
              <a:rPr lang="en-US" sz="2200">
                <a:solidFill>
                  <a:srgbClr val="151311"/>
                </a:solidFill>
              </a:rPr>
              <a:t>- Sear-Cut Steak Box: premium preorder item</a:t>
            </a:r>
          </a:p>
          <a:p>
            <a:r>
              <a:rPr lang="en-US" sz="2200">
                <a:solidFill>
                  <a:srgbClr val="151311"/>
                </a:solidFill>
              </a:rPr>
              <a:t>- Green Flame Veggie Box: margin support and lighter option</a:t>
            </a:r>
          </a:p>
          <a:p>
            <a:r>
              <a:rPr lang="en-US" sz="2200">
                <a:solidFill>
                  <a:srgbClr val="151311"/>
                </a:solidFill>
              </a:rPr>
              <a:t>- Crew trays: deposit-based catering revenue</a:t>
            </a:r>
          </a:p>
          <a:p>
            <a:r>
              <a:rPr lang="en-US" sz="2200">
                <a:solidFill>
                  <a:srgbClr val="151311"/>
                </a:solidFill>
              </a:rPr>
              <a:t>- Sauce pints: high-margin add-on</a:t>
            </a:r>
          </a:p>
        </p:txBody>
      </p:sp>
      <p:sp>
        <p:nvSpPr>
          <p:cNvPr id="9" name="FooterLine"/>
          <p:cNvSpPr/>
          <p:nvPr/>
        </p:nvSpPr>
        <p:spPr>
          <a:xfrm>
            <a:off x="620000" y="6140000"/>
            <a:ext cx="10950000" cy="18000"/>
          </a:xfrm>
          <a:prstGeom prst="rect">
            <a:avLst/>
          </a:prstGeom>
          <a:solidFill>
            <a:srgbClr val="DFD8CA"/>
          </a:solidFill>
          <a:ln>
            <a:noFill/>
          </a:ln>
        </p:spPr>
      </p:sp>
      <p:sp>
        <p:nvSpPr>
          <p:cNvPr id="10" name="Footer"/>
          <p:cNvSpPr/>
          <p:nvPr/>
        </p:nvSpPr>
        <p:spPr>
          <a:xfrm>
            <a:off x="620000" y="6230000"/>
            <a:ext cx="10950000" cy="36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400">
                <a:solidFill>
                  <a:srgbClr val="6C625A"/>
                </a:solidFill>
              </a:rPr>
              <a:t>Launch rule: chicken-led, steak only with pricing discipline and preorder/deposit control</a:t>
            </a:r>
          </a:p>
        </p:txBody>
      </p:sp>
      <p:sp>
        <p:nvSpPr>
          <p:cNvPr id="11" name="SlideNum"/>
          <p:cNvSpPr/>
          <p:nvPr/>
        </p:nvSpPr>
        <p:spPr>
          <a:xfrm>
            <a:off x="10650000" y="340000"/>
            <a:ext cx="800000" cy="250000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/>
          <a:p>
            <a:r>
              <a:rPr lang="en-US" sz="1000">
                <a:solidFill>
                  <a:srgbClr val="7A7168"/>
                </a:solidFill>
              </a:rPr>
              <a:t>9 / 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asevo">
  <a:themeElements>
    <a:clrScheme name="Brasevo">
      <a:dk1>
        <a:srgbClr val="151311"/>
      </a:dk1>
      <a:lt1>
        <a:srgbClr val="FFFDF8"/>
      </a:lt1>
      <a:dk2>
        <a:srgbClr val="26211D"/>
      </a:dk2>
      <a:lt2>
        <a:srgbClr val="ECE7DC"/>
      </a:lt2>
      <a:accent1>
        <a:srgbClr val="BD3B22"/>
      </a:accent1>
      <a:accent2>
        <a:srgbClr val="C28B2C"/>
      </a:accent2>
      <a:accent3>
        <a:srgbClr val="5B7A55"/>
      </a:accent3>
      <a:accent4>
        <a:srgbClr val="594238"/>
      </a:accent4>
      <a:accent5>
        <a:srgbClr val="DFD8CA"/>
      </a:accent5>
      <a:accent6>
        <a:srgbClr val="7A7168"/>
      </a:accent6>
      <a:hlink>
        <a:srgbClr val="BD3B22"/>
      </a:hlink>
      <a:folHlink>
        <a:srgbClr val="5B7A55"/>
      </a:folHlink>
    </a:clrScheme>
    <a:fontScheme name="Office">
      <a:majorFont>
        <a:latin typeface="Arial"/>
      </a:majorFont>
      <a:minorFont>
        <a:latin typeface="Arial"/>
      </a:minorFont>
    </a:fontScheme>
    <a:fmtScheme name="Office">
      <a:fillStyleLst>
        <a:solidFill>
          <a:schemeClr val="phClr"/>
        </a:solidFill>
      </a:fillStyleLst>
      <a:lnStyleLst>
        <a:ln w="6350">
          <a:solidFill>
            <a:schemeClr val="phClr"/>
          </a:solidFill>
        </a:ln>
      </a:lnStyleLst>
      <a:effectStyleLst>
        <a:effectStyle>
          <a:effectLst/>
        </a:effectStyle>
      </a:effectStyleLst>
      <a:bgFillStyleLst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Codex</Application>
  <PresentationFormat>On-screen Show (16:9)</PresentationFormat>
  <Slides>20</Slides>
  <Company>Brasevo Foods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Brasevo Foods Bank Presentation</dc:title>
  <dc:creator>Codex</dc:creator>
  <cp:lastModifiedBy>Codex</cp:lastModifiedBy>
  <dcterms:created xsi:type="dcterms:W3CDTF">2026-06-06T00:00:00Z</dcterms:created>
  <dcterms:modified xsi:type="dcterms:W3CDTF">2026-06-06T00:00:00Z</dcterms:modified>
</cp:coreProperties>
</file>